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dec Pro" panose="020B0604020202020204" charset="0"/>
      <p:regular r:id="rId11"/>
    </p:embeddedFont>
    <p:embeddedFont>
      <p:font typeface="Codec Pro Bold" panose="020B0604020202020204" charset="0"/>
      <p:regular r:id="rId12"/>
    </p:embeddedFont>
    <p:embeddedFont>
      <p:font typeface="Quattrocento" panose="02020502030000000404" pitchFamily="18" charset="0"/>
      <p:regular r:id="rId13"/>
    </p:embeddedFont>
    <p:embeddedFont>
      <p:font typeface="Quattrocent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75" y="4629031"/>
            <a:ext cx="7307147" cy="5837367"/>
          </a:xfrm>
          <a:custGeom>
            <a:avLst/>
            <a:gdLst/>
            <a:ahLst/>
            <a:cxnLst/>
            <a:rect l="l" t="t" r="r" b="b"/>
            <a:pathLst>
              <a:path w="7307147" h="583736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6" name="Freeform 6"/>
          <p:cNvSpPr/>
          <p:nvPr/>
        </p:nvSpPr>
        <p:spPr>
          <a:xfrm rot="-10800000">
            <a:off x="10383592" y="-203770"/>
            <a:ext cx="7952218" cy="6352686"/>
          </a:xfrm>
          <a:custGeom>
            <a:avLst/>
            <a:gdLst/>
            <a:ahLst/>
            <a:cxnLst/>
            <a:rect l="l" t="t" r="r" b="b"/>
            <a:pathLst>
              <a:path w="7952218" h="6352686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7" name="TextBox 7"/>
          <p:cNvSpPr txBox="1"/>
          <p:nvPr/>
        </p:nvSpPr>
        <p:spPr>
          <a:xfrm>
            <a:off x="3260918" y="4017413"/>
            <a:ext cx="11766165" cy="233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 spc="127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SISTEMA DE CONTROL AMBIENTAL EN EL ÁMBITO AVÍCOLA EN LA REGIÓN DE AREQUIPA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3208" y="3289029"/>
            <a:ext cx="8088980" cy="156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 b="1" spc="159">
                <a:solidFill>
                  <a:srgbClr val="32241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Desarrollo Adaptativo e Integración de Software</a:t>
            </a:r>
          </a:p>
          <a:p>
            <a:pPr algn="ctr">
              <a:lnSpc>
                <a:spcPts val="3108"/>
              </a:lnSpc>
            </a:pPr>
            <a:endParaRPr lang="en-US" sz="2220" b="1" spc="159">
              <a:solidFill>
                <a:srgbClr val="322418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  <a:p>
            <a:pPr algn="ctr">
              <a:lnSpc>
                <a:spcPts val="3108"/>
              </a:lnSpc>
            </a:pPr>
            <a:endParaRPr lang="en-US" sz="2220" b="1" spc="159">
              <a:solidFill>
                <a:srgbClr val="322418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  <a:p>
            <a:pPr marL="0" lvl="0" indent="0" algn="ctr">
              <a:lnSpc>
                <a:spcPts val="3108"/>
              </a:lnSpc>
              <a:spcBef>
                <a:spcPct val="0"/>
              </a:spcBef>
            </a:pPr>
            <a:endParaRPr lang="en-US" sz="2220" b="1" spc="159">
              <a:solidFill>
                <a:srgbClr val="322418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569">
            <a:off x="-133144" y="2697905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-10487580">
            <a:off x="8252810" y="-2014418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89001" y="2152604"/>
            <a:ext cx="10726410" cy="234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27"/>
              </a:lnSpc>
            </a:pPr>
            <a:r>
              <a:rPr lang="en-US" sz="12591" spc="2316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ÍNDICE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1431" y="4534269"/>
            <a:ext cx="7430755" cy="381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01. Introducción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02. Contexto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03. Problematica y Objetivo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04. Justificación y Solución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05. Investigación</a:t>
            </a:r>
          </a:p>
          <a:p>
            <a:pPr marL="0" lvl="0" indent="0" algn="just">
              <a:lnSpc>
                <a:spcPts val="5081"/>
              </a:lnSpc>
              <a:spcBef>
                <a:spcPct val="0"/>
              </a:spcBef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06. Conclusiones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-257275" y="-245475"/>
            <a:ext cx="6427833" cy="6160933"/>
          </a:xfrm>
          <a:custGeom>
            <a:avLst/>
            <a:gdLst/>
            <a:ahLst/>
            <a:cxnLst/>
            <a:rect l="l" t="t" r="r" b="b"/>
            <a:pathLst>
              <a:path w="6427833" h="6160933">
                <a:moveTo>
                  <a:pt x="0" y="0"/>
                </a:moveTo>
                <a:lnTo>
                  <a:pt x="6427833" y="0"/>
                </a:lnTo>
                <a:lnTo>
                  <a:pt x="6427833" y="6160933"/>
                </a:lnTo>
                <a:lnTo>
                  <a:pt x="0" y="616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0" name="Freeform 10"/>
          <p:cNvSpPr/>
          <p:nvPr/>
        </p:nvSpPr>
        <p:spPr>
          <a:xfrm rot="-5400000">
            <a:off x="12551947" y="4734891"/>
            <a:ext cx="5993012" cy="5744167"/>
          </a:xfrm>
          <a:custGeom>
            <a:avLst/>
            <a:gdLst/>
            <a:ahLst/>
            <a:cxnLst/>
            <a:rect l="l" t="t" r="r" b="b"/>
            <a:pathLst>
              <a:path w="5993012" h="5744167">
                <a:moveTo>
                  <a:pt x="0" y="0"/>
                </a:moveTo>
                <a:lnTo>
                  <a:pt x="5993012" y="0"/>
                </a:lnTo>
                <a:lnTo>
                  <a:pt x="5993012" y="5744168"/>
                </a:lnTo>
                <a:lnTo>
                  <a:pt x="0" y="574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96820">
            <a:off x="8520870" y="1669665"/>
            <a:ext cx="11382123" cy="11772570"/>
          </a:xfrm>
          <a:custGeom>
            <a:avLst/>
            <a:gdLst/>
            <a:ahLst/>
            <a:cxnLst/>
            <a:rect l="l" t="t" r="r" b="b"/>
            <a:pathLst>
              <a:path w="11382123" h="11772570">
                <a:moveTo>
                  <a:pt x="0" y="0"/>
                </a:moveTo>
                <a:lnTo>
                  <a:pt x="11382123" y="0"/>
                </a:lnTo>
                <a:lnTo>
                  <a:pt x="11382123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6274446">
            <a:off x="-1541312" y="-3617103"/>
            <a:ext cx="11382123" cy="11772570"/>
          </a:xfrm>
          <a:custGeom>
            <a:avLst/>
            <a:gdLst/>
            <a:ahLst/>
            <a:cxnLst/>
            <a:rect l="l" t="t" r="r" b="b"/>
            <a:pathLst>
              <a:path w="11382123" h="11772570">
                <a:moveTo>
                  <a:pt x="0" y="0"/>
                </a:moveTo>
                <a:lnTo>
                  <a:pt x="11382123" y="0"/>
                </a:lnTo>
                <a:lnTo>
                  <a:pt x="11382123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2148" y="2173932"/>
            <a:ext cx="1010493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730987" y="427313"/>
            <a:ext cx="5953200" cy="9432375"/>
            <a:chOff x="0" y="0"/>
            <a:chExt cx="922307" cy="14613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306" cy="1461322"/>
            </a:xfrm>
            <a:custGeom>
              <a:avLst/>
              <a:gdLst/>
              <a:ahLst/>
              <a:cxnLst/>
              <a:rect l="l" t="t" r="r" b="b"/>
              <a:pathLst>
                <a:path w="922306" h="1461322">
                  <a:moveTo>
                    <a:pt x="0" y="0"/>
                  </a:moveTo>
                  <a:lnTo>
                    <a:pt x="922306" y="0"/>
                  </a:lnTo>
                  <a:lnTo>
                    <a:pt x="922306" y="1461322"/>
                  </a:lnTo>
                  <a:lnTo>
                    <a:pt x="0" y="1461322"/>
                  </a:lnTo>
                  <a:close/>
                </a:path>
              </a:pathLst>
            </a:custGeom>
            <a:blipFill>
              <a:blip r:embed="rId3"/>
              <a:stretch>
                <a:fillRect l="-68905" r="-68905"/>
              </a:stretch>
            </a:blipFill>
            <a:ln w="57150" cap="sq">
              <a:solidFill>
                <a:srgbClr val="9D8878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82148" y="4079473"/>
            <a:ext cx="8025065" cy="333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 la región de Arequipa, el control climático en criaderos avícolas es clave para mantener condiciones óptimas de producción. Este sistema utiliza sensores de temperatura y humedad que, integrados a un sistema embebido y adaptativo, permiten regular automáticamente el ambiente mediante distintos actuadores.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46992">
            <a:off x="10150293" y="-2137784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3" name="Group 3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17922" y="2699080"/>
            <a:ext cx="7889458" cy="139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406" spc="185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7922" y="4210902"/>
            <a:ext cx="6777953" cy="428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Arequipa es una de las regiones más importantes en producción avícola del Perú. El clima variable y las condiciones ambientales influyen directamente en el bienestar y productividad de las aves, por lo que se requieren sistemas eficientes que regulen dichos factores de forma automatizada.</a:t>
            </a:r>
          </a:p>
          <a:p>
            <a:pPr algn="l">
              <a:lnSpc>
                <a:spcPts val="3754"/>
              </a:lnSpc>
            </a:pPr>
            <a:endParaRPr lang="en-US" sz="2681">
              <a:solidFill>
                <a:srgbClr val="322418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85725" y="3115134"/>
            <a:ext cx="9390658" cy="7501794"/>
          </a:xfrm>
          <a:custGeom>
            <a:avLst/>
            <a:gdLst/>
            <a:ahLst/>
            <a:cxnLst/>
            <a:rect l="l" t="t" r="r" b="b"/>
            <a:pathLst>
              <a:path w="9390658" h="7501794">
                <a:moveTo>
                  <a:pt x="0" y="0"/>
                </a:moveTo>
                <a:lnTo>
                  <a:pt x="9390658" y="0"/>
                </a:lnTo>
                <a:lnTo>
                  <a:pt x="9390658" y="7501795"/>
                </a:lnTo>
                <a:lnTo>
                  <a:pt x="0" y="750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9" name="Group 9"/>
          <p:cNvGrpSpPr/>
          <p:nvPr/>
        </p:nvGrpSpPr>
        <p:grpSpPr>
          <a:xfrm>
            <a:off x="1932505" y="1208285"/>
            <a:ext cx="4953695" cy="8050015"/>
            <a:chOff x="0" y="0"/>
            <a:chExt cx="767457" cy="12471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7457" cy="1247158"/>
            </a:xfrm>
            <a:custGeom>
              <a:avLst/>
              <a:gdLst/>
              <a:ahLst/>
              <a:cxnLst/>
              <a:rect l="l" t="t" r="r" b="b"/>
              <a:pathLst>
                <a:path w="767457" h="1247158">
                  <a:moveTo>
                    <a:pt x="0" y="0"/>
                  </a:moveTo>
                  <a:lnTo>
                    <a:pt x="767457" y="0"/>
                  </a:lnTo>
                  <a:lnTo>
                    <a:pt x="767457" y="1247158"/>
                  </a:lnTo>
                  <a:lnTo>
                    <a:pt x="0" y="1247158"/>
                  </a:lnTo>
                  <a:close/>
                </a:path>
              </a:pathLst>
            </a:custGeom>
            <a:blipFill>
              <a:blip r:embed="rId5"/>
              <a:stretch>
                <a:fillRect l="-81189" r="-81189"/>
              </a:stretch>
            </a:blipFill>
            <a:ln w="57150" cap="sq">
              <a:solidFill>
                <a:srgbClr val="9D8878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20994">
            <a:off x="-2476249" y="-317370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-4553139">
            <a:off x="8102038" y="26578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6675" y="4629031"/>
            <a:ext cx="7307147" cy="5837367"/>
          </a:xfrm>
          <a:custGeom>
            <a:avLst/>
            <a:gdLst/>
            <a:ahLst/>
            <a:cxnLst/>
            <a:rect l="l" t="t" r="r" b="b"/>
            <a:pathLst>
              <a:path w="7307147" h="583736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8" name="Freeform 8"/>
          <p:cNvSpPr/>
          <p:nvPr/>
        </p:nvSpPr>
        <p:spPr>
          <a:xfrm rot="-10800000">
            <a:off x="10383592" y="-175195"/>
            <a:ext cx="7952218" cy="6352686"/>
          </a:xfrm>
          <a:custGeom>
            <a:avLst/>
            <a:gdLst/>
            <a:ahLst/>
            <a:cxnLst/>
            <a:rect l="l" t="t" r="r" b="b"/>
            <a:pathLst>
              <a:path w="7952218" h="6352686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9" name="TextBox 9"/>
          <p:cNvSpPr txBox="1"/>
          <p:nvPr/>
        </p:nvSpPr>
        <p:spPr>
          <a:xfrm>
            <a:off x="2372609" y="2076913"/>
            <a:ext cx="8295518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2609" y="3403555"/>
            <a:ext cx="5586646" cy="304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Las variaciones de temperatura y humedad en los criaderos pueden generar estrés térmico en las aves, afectando su salud, crecimiento y producción. Actualmente, muchos sistemas de control son manuales o poco eficientes, lo que incrementa los riesgos y los costos operativos.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3524" y="4953000"/>
            <a:ext cx="7530370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53524" y="6382794"/>
            <a:ext cx="5586646" cy="228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Desarrollar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un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sistema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 control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ambiental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automatizado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que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regule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tiempo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real la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temperatura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y la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humedad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criaderos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avícolas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,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utilizando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sensores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y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dispositivos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respuesta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integrados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una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plataforma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embebida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y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adaptativa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20994">
            <a:off x="-2476249" y="-317370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-4553139">
            <a:off x="8102038" y="26578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-643368" y="559695"/>
            <a:ext cx="7307147" cy="5837367"/>
          </a:xfrm>
          <a:custGeom>
            <a:avLst/>
            <a:gdLst/>
            <a:ahLst/>
            <a:cxnLst/>
            <a:rect l="l" t="t" r="r" b="b"/>
            <a:pathLst>
              <a:path w="7307147" h="583736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8" name="Freeform 8"/>
          <p:cNvSpPr/>
          <p:nvPr/>
        </p:nvSpPr>
        <p:spPr>
          <a:xfrm rot="-5400000">
            <a:off x="11135548" y="3357800"/>
            <a:ext cx="7952218" cy="6352686"/>
          </a:xfrm>
          <a:custGeom>
            <a:avLst/>
            <a:gdLst/>
            <a:ahLst/>
            <a:cxnLst/>
            <a:rect l="l" t="t" r="r" b="b"/>
            <a:pathLst>
              <a:path w="7952218" h="6352686">
                <a:moveTo>
                  <a:pt x="0" y="0"/>
                </a:moveTo>
                <a:lnTo>
                  <a:pt x="7952218" y="0"/>
                </a:lnTo>
                <a:lnTo>
                  <a:pt x="7952218" y="6352687"/>
                </a:lnTo>
                <a:lnTo>
                  <a:pt x="0" y="6352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9" name="TextBox 9"/>
          <p:cNvSpPr txBox="1"/>
          <p:nvPr/>
        </p:nvSpPr>
        <p:spPr>
          <a:xfrm>
            <a:off x="2372609" y="5295900"/>
            <a:ext cx="8295518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SOLUCIÓN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2609" y="6622542"/>
            <a:ext cx="5586646" cy="342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Diseñar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implementar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un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sistema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monitoreo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y control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ambiental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que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utilice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sensores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temperatura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y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humedad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como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entradas, y que active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salidas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como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ventiladores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,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humidificadores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, luces LED,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pantallas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LCD y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aire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acondicionado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,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en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función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 las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condiciones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internas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 del </a:t>
            </a:r>
            <a:r>
              <a:rPr lang="en-US" sz="2171" spc="47" dirty="0" err="1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criadero</a:t>
            </a:r>
            <a:r>
              <a:rPr lang="en-US" sz="2171" spc="47" dirty="0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endParaRPr lang="en-US" sz="2171" spc="47" dirty="0">
              <a:solidFill>
                <a:srgbClr val="322418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77698" y="1201017"/>
            <a:ext cx="7530370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spc="138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JUSTIFICACIÓN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7698" y="2503278"/>
            <a:ext cx="5586646" cy="28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es-ES" sz="2171" spc="47" dirty="0">
                <a:solidFill>
                  <a:srgbClr val="322418"/>
                </a:solidFill>
                <a:latin typeface="Quattrocento"/>
              </a:rPr>
              <a:t>Arequipa se consolidó como la principal zona productora avícola a nivel nacional, con un incremento del 7.7 %, seguida por La Libertad (5.3 %) y Lima (3.7 %), según reportó el Instituto Nacional de Estadística e Informática (INEI).</a:t>
            </a:r>
          </a:p>
          <a:p>
            <a:pPr>
              <a:buNone/>
            </a:pPr>
            <a:br>
              <a:rPr lang="es-ES" sz="2400" dirty="0"/>
            </a:br>
            <a:endParaRPr lang="en-US" sz="2171" spc="47" dirty="0">
              <a:solidFill>
                <a:srgbClr val="322418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20994">
            <a:off x="-2476249" y="-317370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-4553139">
            <a:off x="8102038" y="265786"/>
            <a:ext cx="12810333" cy="13249773"/>
          </a:xfrm>
          <a:custGeom>
            <a:avLst/>
            <a:gdLst/>
            <a:ahLst/>
            <a:cxnLst/>
            <a:rect l="l" t="t" r="r" b="b"/>
            <a:pathLst>
              <a:path w="12810333" h="1324977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6675" y="4629031"/>
            <a:ext cx="7307147" cy="5837367"/>
          </a:xfrm>
          <a:custGeom>
            <a:avLst/>
            <a:gdLst/>
            <a:ahLst/>
            <a:cxnLst/>
            <a:rect l="l" t="t" r="r" b="b"/>
            <a:pathLst>
              <a:path w="7307147" h="583736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8" name="Freeform 8"/>
          <p:cNvSpPr/>
          <p:nvPr/>
        </p:nvSpPr>
        <p:spPr>
          <a:xfrm rot="-10800000">
            <a:off x="10383592" y="-175195"/>
            <a:ext cx="7952218" cy="6352686"/>
          </a:xfrm>
          <a:custGeom>
            <a:avLst/>
            <a:gdLst/>
            <a:ahLst/>
            <a:cxnLst/>
            <a:rect l="l" t="t" r="r" b="b"/>
            <a:pathLst>
              <a:path w="7952218" h="6352686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9" name="Freeform 9"/>
          <p:cNvSpPr/>
          <p:nvPr/>
        </p:nvSpPr>
        <p:spPr>
          <a:xfrm>
            <a:off x="830813" y="499999"/>
            <a:ext cx="8313187" cy="5902363"/>
          </a:xfrm>
          <a:custGeom>
            <a:avLst/>
            <a:gdLst/>
            <a:ahLst/>
            <a:cxnLst/>
            <a:rect l="l" t="t" r="r" b="b"/>
            <a:pathLst>
              <a:path w="8313187" h="5902363">
                <a:moveTo>
                  <a:pt x="0" y="0"/>
                </a:moveTo>
                <a:lnTo>
                  <a:pt x="8313187" y="0"/>
                </a:lnTo>
                <a:lnTo>
                  <a:pt x="8313187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0" name="Freeform 10"/>
          <p:cNvSpPr/>
          <p:nvPr/>
        </p:nvSpPr>
        <p:spPr>
          <a:xfrm>
            <a:off x="8879306" y="5478904"/>
            <a:ext cx="8379994" cy="4137622"/>
          </a:xfrm>
          <a:custGeom>
            <a:avLst/>
            <a:gdLst/>
            <a:ahLst/>
            <a:cxnLst/>
            <a:rect l="l" t="t" r="r" b="b"/>
            <a:pathLst>
              <a:path w="8379994" h="4137622">
                <a:moveTo>
                  <a:pt x="0" y="0"/>
                </a:moveTo>
                <a:lnTo>
                  <a:pt x="8379994" y="0"/>
                </a:lnTo>
                <a:lnTo>
                  <a:pt x="8379994" y="4137622"/>
                </a:lnTo>
                <a:lnTo>
                  <a:pt x="0" y="413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8652">
            <a:off x="-1504697" y="1654042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10263764">
            <a:off x="10218894" y="-1404715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 rot="2700000">
            <a:off x="10189406" y="5587943"/>
            <a:ext cx="5024191" cy="5024191"/>
            <a:chOff x="0" y="0"/>
            <a:chExt cx="6698921" cy="669892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5400000">
              <a:off x="0" y="0"/>
              <a:ext cx="6698921" cy="6698921"/>
              <a:chOff x="0" y="0"/>
              <a:chExt cx="14400530" cy="144005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D6BBA6"/>
              </a:solidFill>
            </p:spPr>
            <p:txBody>
              <a:bodyPr/>
              <a:lstStyle/>
              <a:p>
                <a:endParaRPr lang="es-PE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777372" y="927430"/>
              <a:ext cx="5047984" cy="5047984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2700000">
            <a:off x="2615354" y="5523738"/>
            <a:ext cx="5068791" cy="5068791"/>
            <a:chOff x="0" y="0"/>
            <a:chExt cx="14400530" cy="14400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D6BBA6"/>
            </a:solid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44099" y="5434948"/>
            <a:ext cx="5246370" cy="524637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55427" r="-38277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4" name="Freeform 14"/>
          <p:cNvSpPr/>
          <p:nvPr/>
        </p:nvSpPr>
        <p:spPr>
          <a:xfrm rot="818652">
            <a:off x="-1022006" y="-10345319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15" name="Group 15"/>
          <p:cNvGrpSpPr/>
          <p:nvPr/>
        </p:nvGrpSpPr>
        <p:grpSpPr>
          <a:xfrm>
            <a:off x="10078316" y="5486910"/>
            <a:ext cx="5246370" cy="524637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t="-4702" b="-470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21519" y="569435"/>
            <a:ext cx="13142058" cy="115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7680" spc="2657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CONCLUSIONES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77124" y="1985883"/>
            <a:ext cx="3071543" cy="50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 b="1" spc="-62">
                <a:solidFill>
                  <a:srgbClr val="BB201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Integrado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352" y="2878134"/>
            <a:ext cx="3071543" cy="3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sz="2011" b="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Función específica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352" y="3552399"/>
            <a:ext cx="2588852" cy="138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El sistema está diseñado para monitorear y controlar la temperatura y humedad en un entorno avícola.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43585" y="5633313"/>
            <a:ext cx="1932544" cy="185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Hardware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+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-5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software acoplados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84884" y="2878134"/>
            <a:ext cx="3071543" cy="3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sz="2011" b="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Recursos limitados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84884" y="3552399"/>
            <a:ext cx="2382000" cy="82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Arduino Mega con memoria, procesamiento y pines limitados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7530" y="2878134"/>
            <a:ext cx="3071543" cy="3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sz="2011" b="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Monitoreo constante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37530" y="3552399"/>
            <a:ext cx="2588852" cy="82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9"/>
              </a:lnSpc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Lees el DHT22 y obtiene temperatura y humedad cada segundo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73301" y="1985883"/>
            <a:ext cx="3623128" cy="50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 b="1" spc="-62">
                <a:solidFill>
                  <a:srgbClr val="BB201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Adaptativo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20772" y="2878134"/>
            <a:ext cx="3071543" cy="73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sz="2011" b="1" spc="-4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Retroalimentación y acción automática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20772" y="3552399"/>
            <a:ext cx="4022972" cy="193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369" lvl="1" indent="-177684" algn="just">
              <a:lnSpc>
                <a:spcPts val="2189"/>
              </a:lnSpc>
              <a:buFont typeface="Arial"/>
              <a:buChar char="•"/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 la humedad es baja se activa el humidificador; si es alta, se activa el deshumidificador.</a:t>
            </a:r>
          </a:p>
          <a:p>
            <a:pPr marL="355369" lvl="1" indent="-177684" algn="just">
              <a:lnSpc>
                <a:spcPts val="2189"/>
              </a:lnSpc>
              <a:buFont typeface="Arial"/>
              <a:buChar char="•"/>
            </a:pPr>
            <a:r>
              <a:rPr lang="en-US" sz="1645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Si la temperatura es baja, enciendes calefacción; si es alta, enciendes refrigeración.</a:t>
            </a:r>
          </a:p>
          <a:p>
            <a:pPr algn="just">
              <a:lnSpc>
                <a:spcPts val="2189"/>
              </a:lnSpc>
            </a:pPr>
            <a:endParaRPr lang="en-US" sz="1645">
              <a:solidFill>
                <a:srgbClr val="322418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64176">
            <a:off x="10671797" y="2631748"/>
            <a:ext cx="9400422" cy="9722890"/>
          </a:xfrm>
          <a:custGeom>
            <a:avLst/>
            <a:gdLst/>
            <a:ahLst/>
            <a:cxnLst/>
            <a:rect l="l" t="t" r="r" b="b"/>
            <a:pathLst>
              <a:path w="9400422" h="9722890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/>
          <p:cNvSpPr/>
          <p:nvPr/>
        </p:nvSpPr>
        <p:spPr>
          <a:xfrm rot="5631316">
            <a:off x="-341565" y="-1602678"/>
            <a:ext cx="8656207" cy="8953145"/>
          </a:xfrm>
          <a:custGeom>
            <a:avLst/>
            <a:gdLst/>
            <a:ahLst/>
            <a:cxnLst/>
            <a:rect l="l" t="t" r="r" b="b"/>
            <a:pathLst>
              <a:path w="8656207" h="8953145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4" name="Group 4"/>
          <p:cNvGrpSpPr/>
          <p:nvPr/>
        </p:nvGrpSpPr>
        <p:grpSpPr>
          <a:xfrm>
            <a:off x="671502" y="427313"/>
            <a:ext cx="17012392" cy="9432375"/>
            <a:chOff x="0" y="0"/>
            <a:chExt cx="6336891" cy="3513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6891" cy="3513435"/>
            </a:xfrm>
            <a:custGeom>
              <a:avLst/>
              <a:gdLst/>
              <a:ahLst/>
              <a:cxnLst/>
              <a:rect l="l" t="t" r="r" b="b"/>
              <a:pathLst>
                <a:path w="6336891" h="3513435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6675" y="4629031"/>
            <a:ext cx="7307147" cy="5837367"/>
          </a:xfrm>
          <a:custGeom>
            <a:avLst/>
            <a:gdLst/>
            <a:ahLst/>
            <a:cxnLst/>
            <a:rect l="l" t="t" r="r" b="b"/>
            <a:pathLst>
              <a:path w="7307147" h="583736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8" name="Freeform 8"/>
          <p:cNvSpPr/>
          <p:nvPr/>
        </p:nvSpPr>
        <p:spPr>
          <a:xfrm rot="-10800000">
            <a:off x="10383592" y="-203770"/>
            <a:ext cx="7952218" cy="6352686"/>
          </a:xfrm>
          <a:custGeom>
            <a:avLst/>
            <a:gdLst/>
            <a:ahLst/>
            <a:cxnLst/>
            <a:rect l="l" t="t" r="r" b="b"/>
            <a:pathLst>
              <a:path w="7952218" h="6352686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9" name="TextBox 9"/>
          <p:cNvSpPr txBox="1"/>
          <p:nvPr/>
        </p:nvSpPr>
        <p:spPr>
          <a:xfrm>
            <a:off x="2429967" y="4151564"/>
            <a:ext cx="13428065" cy="2489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8"/>
              </a:lnSpc>
            </a:pPr>
            <a:r>
              <a:rPr lang="en-US" sz="13362" spc="418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GRACIAS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3731" y="2889796"/>
            <a:ext cx="12500537" cy="181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614"/>
              </a:lnSpc>
              <a:spcBef>
                <a:spcPct val="0"/>
              </a:spcBef>
            </a:pPr>
            <a:r>
              <a:rPr lang="en-US" sz="9724" spc="298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Muchas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408</Words>
  <Application>Microsoft Office PowerPoint</Application>
  <PresentationFormat>Personalizado</PresentationFormat>
  <Paragraphs>40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Calibri</vt:lpstr>
      <vt:lpstr>Arial</vt:lpstr>
      <vt:lpstr>Codec Pro Bold</vt:lpstr>
      <vt:lpstr>Codec Pro</vt:lpstr>
      <vt:lpstr>Quattrocento Bold</vt:lpstr>
      <vt:lpstr>Quattrocento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2</dc:title>
  <dc:creator>Christian Sosa Ramirez</dc:creator>
  <cp:lastModifiedBy>Christian Sosa Ramírez</cp:lastModifiedBy>
  <cp:revision>2</cp:revision>
  <dcterms:created xsi:type="dcterms:W3CDTF">2006-08-16T00:00:00Z</dcterms:created>
  <dcterms:modified xsi:type="dcterms:W3CDTF">2025-09-24T01:23:00Z</dcterms:modified>
  <dc:identifier>DAGy1KFHwCw</dc:identifier>
</cp:coreProperties>
</file>